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3955a3b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3955a3b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3955a3b7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3955a3b7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3955a3b7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3955a3b7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3955a3b7f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3955a3b7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3955a3b7f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3955a3b7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55a3b7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55a3b7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3955a3b7f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3955a3b7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73955a3b7f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73955a3b7f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3955a3b7f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3955a3b7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Podobnost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Co je to podobnost?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2400">
                <a:solidFill>
                  <a:srgbClr val="000080"/>
                </a:solidFill>
              </a:rPr>
              <a:t>Podobnost je takové zobrazení, </a:t>
            </a:r>
            <a:endParaRPr b="1" sz="2400">
              <a:solidFill>
                <a:srgbClr val="00008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cs" sz="2400">
                <a:solidFill>
                  <a:srgbClr val="000080"/>
                </a:solidFill>
              </a:rPr>
              <a:t>které každé úsečce přiřadí takovou úsečku, </a:t>
            </a:r>
            <a:endParaRPr b="1" sz="2400">
              <a:solidFill>
                <a:srgbClr val="00008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cs" sz="2400">
                <a:solidFill>
                  <a:srgbClr val="000080"/>
                </a:solidFill>
              </a:rPr>
              <a:t>která je k krát větší (menší). </a:t>
            </a:r>
            <a:endParaRPr b="1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600">
                <a:solidFill>
                  <a:srgbClr val="000080"/>
                </a:solidFill>
              </a:rPr>
              <a:t>Koeficient k je </a:t>
            </a:r>
            <a:r>
              <a:rPr lang="cs" sz="3600">
                <a:solidFill>
                  <a:srgbClr val="FF0000"/>
                </a:solidFill>
              </a:rPr>
              <a:t>poměr podobnosti</a:t>
            </a:r>
            <a:r>
              <a:rPr lang="cs" sz="3600">
                <a:solidFill>
                  <a:srgbClr val="000080"/>
                </a:solidFill>
              </a:rPr>
              <a:t> a je to vždy kladné číslo (k &gt; 0). </a:t>
            </a:r>
            <a:endParaRPr sz="3600">
              <a:solidFill>
                <a:srgbClr val="00008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 sz="3600">
                <a:solidFill>
                  <a:srgbClr val="000080"/>
                </a:solidFill>
              </a:rPr>
              <a:t>Podobnost </a:t>
            </a:r>
            <a:r>
              <a:rPr lang="cs" sz="3600">
                <a:solidFill>
                  <a:srgbClr val="FF0000"/>
                </a:solidFill>
              </a:rPr>
              <a:t>zachovává velikost úhlů.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Dva podobné útvary - pětiúhelníky ABCD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cs"/>
              <a:t>a A´B´C´D´E´.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cs"/>
              <a:t>Poměry odpovídajících si dvou stran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jsou si rovné.</a:t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1504" y="0"/>
            <a:ext cx="439250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" sz="3600">
                <a:solidFill>
                  <a:schemeClr val="dk1"/>
                </a:solidFill>
              </a:rPr>
              <a:t>k &gt; 1 zvětšení</a:t>
            </a:r>
            <a:endParaRPr b="1" sz="3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" sz="3600">
                <a:solidFill>
                  <a:schemeClr val="dk1"/>
                </a:solidFill>
              </a:rPr>
              <a:t>k &lt; 1 zmenšení</a:t>
            </a:r>
            <a:endParaRPr b="1" sz="3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3600">
                <a:solidFill>
                  <a:schemeClr val="dk1"/>
                </a:solidFill>
              </a:rPr>
              <a:t>k = 1 shodnost </a:t>
            </a:r>
            <a:endParaRPr b="1" sz="3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" sz="3600">
                <a:solidFill>
                  <a:schemeClr val="dk1"/>
                </a:solidFill>
              </a:rPr>
              <a:t>Shodnost je zvláštním případem podobnosti.</a:t>
            </a:r>
            <a:endParaRPr b="1" sz="3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Příklady podobnosti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3223375"/>
            <a:ext cx="85206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      			VZOR							OBRAZ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k = obraz:vzor                k=2                                dvojnásobné zvětšení</a:t>
            </a:r>
            <a:endParaRPr/>
          </a:p>
        </p:txBody>
      </p:sp>
      <p:sp>
        <p:nvSpPr>
          <p:cNvPr id="87" name="Google Shape;87;p18"/>
          <p:cNvSpPr/>
          <p:nvPr/>
        </p:nvSpPr>
        <p:spPr>
          <a:xfrm>
            <a:off x="3853425" y="328325"/>
            <a:ext cx="5168400" cy="27528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8"/>
          <p:cNvSpPr/>
          <p:nvPr/>
        </p:nvSpPr>
        <p:spPr>
          <a:xfrm>
            <a:off x="977675" y="1735625"/>
            <a:ext cx="2526000" cy="13455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8"/>
          <p:cNvSpPr/>
          <p:nvPr/>
        </p:nvSpPr>
        <p:spPr>
          <a:xfrm>
            <a:off x="2004825" y="1999150"/>
            <a:ext cx="2202000" cy="572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/>
        </p:nvSpPr>
        <p:spPr>
          <a:xfrm>
            <a:off x="2497800" y="2063650"/>
            <a:ext cx="73356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zvětšení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1478450" y="207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Příklady podobnosti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3223375"/>
            <a:ext cx="85206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      			VZOR							                     OBRAZ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k = obraz:vzor                k=1/2                                dvojnásobné zmenšení</a:t>
            </a:r>
            <a:endParaRPr/>
          </a:p>
        </p:txBody>
      </p:sp>
      <p:sp>
        <p:nvSpPr>
          <p:cNvPr id="97" name="Google Shape;97;p19"/>
          <p:cNvSpPr/>
          <p:nvPr/>
        </p:nvSpPr>
        <p:spPr>
          <a:xfrm>
            <a:off x="123150" y="445025"/>
            <a:ext cx="5168400" cy="27528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9"/>
          <p:cNvSpPr/>
          <p:nvPr/>
        </p:nvSpPr>
        <p:spPr>
          <a:xfrm>
            <a:off x="6059800" y="1899000"/>
            <a:ext cx="2526000" cy="13455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9"/>
          <p:cNvSpPr/>
          <p:nvPr/>
        </p:nvSpPr>
        <p:spPr>
          <a:xfrm>
            <a:off x="4075375" y="2129375"/>
            <a:ext cx="2202000" cy="63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/>
        </p:nvSpPr>
        <p:spPr>
          <a:xfrm>
            <a:off x="4371150" y="2196325"/>
            <a:ext cx="73356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zmenšení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Příklady podobnosti</a:t>
            </a:r>
            <a:endParaRPr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3223375"/>
            <a:ext cx="85206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      			VZOR							OBRAZ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k = obraz:vzor                k=2                                dvojnásobné zvětšení</a:t>
            </a:r>
            <a:endParaRPr/>
          </a:p>
        </p:txBody>
      </p:sp>
      <p:sp>
        <p:nvSpPr>
          <p:cNvPr id="107" name="Google Shape;107;p20"/>
          <p:cNvSpPr/>
          <p:nvPr/>
        </p:nvSpPr>
        <p:spPr>
          <a:xfrm>
            <a:off x="2598925" y="1752675"/>
            <a:ext cx="2202000" cy="572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0"/>
          <p:cNvSpPr txBox="1"/>
          <p:nvPr/>
        </p:nvSpPr>
        <p:spPr>
          <a:xfrm>
            <a:off x="2990800" y="1857550"/>
            <a:ext cx="73356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zvětšení</a:t>
            </a:r>
            <a:endParaRPr/>
          </a:p>
        </p:txBody>
      </p:sp>
      <p:sp>
        <p:nvSpPr>
          <p:cNvPr id="109" name="Google Shape;109;p20"/>
          <p:cNvSpPr/>
          <p:nvPr/>
        </p:nvSpPr>
        <p:spPr>
          <a:xfrm>
            <a:off x="1610425" y="2234875"/>
            <a:ext cx="988500" cy="988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0"/>
          <p:cNvSpPr/>
          <p:nvPr/>
        </p:nvSpPr>
        <p:spPr>
          <a:xfrm flipH="1">
            <a:off x="4730150" y="1246375"/>
            <a:ext cx="1977000" cy="1977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1478450" y="207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Příklady podobnosti</a:t>
            </a:r>
            <a:endParaRPr/>
          </a:p>
        </p:txBody>
      </p:sp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311700" y="3223375"/>
            <a:ext cx="85206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      			VZOR							                     OBRAZ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k = obraz:vzor                k=1/2                                dvojnásobné zmenšení</a:t>
            </a:r>
            <a:endParaRPr/>
          </a:p>
        </p:txBody>
      </p:sp>
      <p:sp>
        <p:nvSpPr>
          <p:cNvPr id="117" name="Google Shape;117;p21"/>
          <p:cNvSpPr/>
          <p:nvPr/>
        </p:nvSpPr>
        <p:spPr>
          <a:xfrm>
            <a:off x="4075375" y="2129375"/>
            <a:ext cx="2202000" cy="63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1"/>
          <p:cNvSpPr txBox="1"/>
          <p:nvPr/>
        </p:nvSpPr>
        <p:spPr>
          <a:xfrm>
            <a:off x="4371150" y="2196325"/>
            <a:ext cx="73356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zmenšení</a:t>
            </a:r>
            <a:endParaRPr/>
          </a:p>
        </p:txBody>
      </p:sp>
      <p:sp>
        <p:nvSpPr>
          <p:cNvPr id="119" name="Google Shape;119;p21"/>
          <p:cNvSpPr/>
          <p:nvPr/>
        </p:nvSpPr>
        <p:spPr>
          <a:xfrm>
            <a:off x="969550" y="965125"/>
            <a:ext cx="2087100" cy="20871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1"/>
          <p:cNvSpPr/>
          <p:nvPr/>
        </p:nvSpPr>
        <p:spPr>
          <a:xfrm>
            <a:off x="7082625" y="1923269"/>
            <a:ext cx="1051800" cy="10518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Příklady podobnosti</a:t>
            </a:r>
            <a:endParaRPr/>
          </a:p>
        </p:txBody>
      </p:sp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311700" y="3965475"/>
            <a:ext cx="85206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      			VZOR			k = 2				OBRAZ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2"/>
          <p:cNvSpPr/>
          <p:nvPr/>
        </p:nvSpPr>
        <p:spPr>
          <a:xfrm>
            <a:off x="3886300" y="328325"/>
            <a:ext cx="5168400" cy="27528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2"/>
          <p:cNvSpPr/>
          <p:nvPr/>
        </p:nvSpPr>
        <p:spPr>
          <a:xfrm>
            <a:off x="977675" y="1735625"/>
            <a:ext cx="2526000" cy="1345500"/>
          </a:xfrm>
          <a:prstGeom prst="rtTriangl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971950" y="1023200"/>
            <a:ext cx="2202000" cy="572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2"/>
          <p:cNvSpPr txBox="1"/>
          <p:nvPr/>
        </p:nvSpPr>
        <p:spPr>
          <a:xfrm>
            <a:off x="2317025" y="1080488"/>
            <a:ext cx="73356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zvětšení</a:t>
            </a:r>
            <a:endParaRPr/>
          </a:p>
        </p:txBody>
      </p:sp>
      <p:sp>
        <p:nvSpPr>
          <p:cNvPr id="131" name="Google Shape;131;p22"/>
          <p:cNvSpPr txBox="1"/>
          <p:nvPr/>
        </p:nvSpPr>
        <p:spPr>
          <a:xfrm>
            <a:off x="1446100" y="3220850"/>
            <a:ext cx="5554200" cy="3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12cm										24cm</a:t>
            </a:r>
            <a:endParaRPr/>
          </a:p>
        </p:txBody>
      </p:sp>
      <p:sp>
        <p:nvSpPr>
          <p:cNvPr id="132" name="Google Shape;132;p22"/>
          <p:cNvSpPr txBox="1"/>
          <p:nvPr/>
        </p:nvSpPr>
        <p:spPr>
          <a:xfrm>
            <a:off x="1565625" y="1930288"/>
            <a:ext cx="6848100" cy="3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       15</a:t>
            </a:r>
            <a:r>
              <a:rPr lang="cs"/>
              <a:t>cm										                30cm</a:t>
            </a:r>
            <a:endParaRPr/>
          </a:p>
        </p:txBody>
      </p:sp>
      <p:sp>
        <p:nvSpPr>
          <p:cNvPr id="133" name="Google Shape;133;p22"/>
          <p:cNvSpPr txBox="1"/>
          <p:nvPr/>
        </p:nvSpPr>
        <p:spPr>
          <a:xfrm>
            <a:off x="152200" y="2382750"/>
            <a:ext cx="4761300" cy="3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     9</a:t>
            </a:r>
            <a:r>
              <a:rPr lang="cs"/>
              <a:t>cm						         18cm</a:t>
            </a:r>
            <a:endParaRPr/>
          </a:p>
        </p:txBody>
      </p:sp>
      <p:sp>
        <p:nvSpPr>
          <p:cNvPr id="134" name="Google Shape;134;p22"/>
          <p:cNvSpPr/>
          <p:nvPr/>
        </p:nvSpPr>
        <p:spPr>
          <a:xfrm>
            <a:off x="3914700" y="3738575"/>
            <a:ext cx="1314600" cy="788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přesuň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